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257" r:id="rId3"/>
    <p:sldId id="259" r:id="rId4"/>
    <p:sldId id="258" r:id="rId5"/>
    <p:sldId id="260" r:id="rId6"/>
    <p:sldId id="262" r:id="rId7"/>
    <p:sldId id="265" r:id="rId8"/>
    <p:sldId id="266" r:id="rId9"/>
    <p:sldId id="263" r:id="rId10"/>
    <p:sldId id="264" r:id="rId11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99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3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2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anose="02050604050505020204" pitchFamily="18" charset="0"/>
                <a:ea typeface="+mn-ea"/>
                <a:cs typeface="+mn-cs"/>
              </a:defRPr>
            </a:pPr>
            <a:r>
              <a:rPr lang="en-US" sz="2000">
                <a:latin typeface="Bookman Old Style" panose="02050604050505020204" pitchFamily="18" charset="0"/>
              </a:rPr>
              <a:t>Grain Size of Samples from Tonelea</a:t>
            </a:r>
          </a:p>
        </c:rich>
      </c:tx>
      <c:layout>
        <c:manualLayout>
          <c:xMode val="edge"/>
          <c:yMode val="edge"/>
          <c:x val="0.13396351677117915"/>
          <c:y val="7.0642995886018916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Bookman Old Style" panose="02050604050505020204" pitchFamily="18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580668180177454"/>
          <c:y val="3.8799160879040305E-2"/>
          <c:w val="0.87578423281562656"/>
          <c:h val="0.79978485747682271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'Sieve Data'!$D$1</c:f>
              <c:strCache>
                <c:ptCount val="1"/>
                <c:pt idx="0">
                  <c:v>Tonelea River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'Sieve Data'!$D$3:$D$11</c:f>
              <c:numCache>
                <c:formatCode>General</c:formatCode>
                <c:ptCount val="9"/>
                <c:pt idx="0">
                  <c:v>0.5</c:v>
                </c:pt>
                <c:pt idx="1">
                  <c:v>1</c:v>
                </c:pt>
                <c:pt idx="2">
                  <c:v>1.5</c:v>
                </c:pt>
                <c:pt idx="3">
                  <c:v>2</c:v>
                </c:pt>
                <c:pt idx="4">
                  <c:v>2.5</c:v>
                </c:pt>
                <c:pt idx="5">
                  <c:v>3</c:v>
                </c:pt>
                <c:pt idx="6">
                  <c:v>3.5</c:v>
                </c:pt>
                <c:pt idx="7">
                  <c:v>4</c:v>
                </c:pt>
                <c:pt idx="8">
                  <c:v>4.5</c:v>
                </c:pt>
              </c:numCache>
            </c:numRef>
          </c:xVal>
          <c:yVal>
            <c:numRef>
              <c:f>'Sieve Data'!$F$3:$F$11</c:f>
              <c:numCache>
                <c:formatCode>General</c:formatCode>
                <c:ptCount val="9"/>
                <c:pt idx="0">
                  <c:v>0.38314176245210724</c:v>
                </c:pt>
                <c:pt idx="1">
                  <c:v>1.1494252873563218</c:v>
                </c:pt>
                <c:pt idx="2">
                  <c:v>9.9616858237547881</c:v>
                </c:pt>
                <c:pt idx="3">
                  <c:v>28.352490421455933</c:v>
                </c:pt>
                <c:pt idx="4">
                  <c:v>18.773946360153257</c:v>
                </c:pt>
                <c:pt idx="5">
                  <c:v>25.478927203065133</c:v>
                </c:pt>
                <c:pt idx="6">
                  <c:v>8.8122605363984672</c:v>
                </c:pt>
                <c:pt idx="7">
                  <c:v>3.6398467432950188</c:v>
                </c:pt>
                <c:pt idx="8">
                  <c:v>2.1072796934865896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'Sieve Data'!$I$1</c:f>
              <c:strCache>
                <c:ptCount val="1"/>
                <c:pt idx="0">
                  <c:v>Tonelea Dune 1 Top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'Sieve Data'!$I$3:$I$11</c:f>
              <c:numCache>
                <c:formatCode>General</c:formatCode>
                <c:ptCount val="9"/>
                <c:pt idx="0">
                  <c:v>0.5</c:v>
                </c:pt>
                <c:pt idx="1">
                  <c:v>1</c:v>
                </c:pt>
                <c:pt idx="2">
                  <c:v>1.5</c:v>
                </c:pt>
                <c:pt idx="3">
                  <c:v>2</c:v>
                </c:pt>
                <c:pt idx="4">
                  <c:v>2.5</c:v>
                </c:pt>
                <c:pt idx="5">
                  <c:v>3</c:v>
                </c:pt>
                <c:pt idx="6">
                  <c:v>3.5</c:v>
                </c:pt>
                <c:pt idx="7">
                  <c:v>4</c:v>
                </c:pt>
                <c:pt idx="8">
                  <c:v>4.5</c:v>
                </c:pt>
              </c:numCache>
            </c:numRef>
          </c:xVal>
          <c:yVal>
            <c:numRef>
              <c:f>'Sieve Data'!$K$3:$K$11</c:f>
              <c:numCache>
                <c:formatCode>General</c:formatCode>
                <c:ptCount val="9"/>
                <c:pt idx="0">
                  <c:v>0</c:v>
                </c:pt>
                <c:pt idx="1">
                  <c:v>4.966139954853273</c:v>
                </c:pt>
                <c:pt idx="2">
                  <c:v>35.440180586907452</c:v>
                </c:pt>
                <c:pt idx="3">
                  <c:v>36.343115124153499</c:v>
                </c:pt>
                <c:pt idx="4">
                  <c:v>10.835214446952596</c:v>
                </c:pt>
                <c:pt idx="5">
                  <c:v>8.5778781038374721</c:v>
                </c:pt>
                <c:pt idx="6">
                  <c:v>2.2573363431151243</c:v>
                </c:pt>
                <c:pt idx="7">
                  <c:v>0.67720090293453727</c:v>
                </c:pt>
                <c:pt idx="8">
                  <c:v>0.22573363431151239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'Sieve Data'!$S$1</c:f>
              <c:strCache>
                <c:ptCount val="1"/>
                <c:pt idx="0">
                  <c:v>Tonelea Dune 3 Top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'Sieve Data'!$S$3:$S$11</c:f>
              <c:numCache>
                <c:formatCode>General</c:formatCode>
                <c:ptCount val="9"/>
                <c:pt idx="0">
                  <c:v>0.5</c:v>
                </c:pt>
                <c:pt idx="1">
                  <c:v>1</c:v>
                </c:pt>
                <c:pt idx="2">
                  <c:v>1.5</c:v>
                </c:pt>
                <c:pt idx="3">
                  <c:v>2</c:v>
                </c:pt>
                <c:pt idx="4">
                  <c:v>2.5</c:v>
                </c:pt>
                <c:pt idx="5">
                  <c:v>3</c:v>
                </c:pt>
                <c:pt idx="6">
                  <c:v>3.5</c:v>
                </c:pt>
                <c:pt idx="7">
                  <c:v>4</c:v>
                </c:pt>
                <c:pt idx="8">
                  <c:v>4.5</c:v>
                </c:pt>
              </c:numCache>
            </c:numRef>
          </c:xVal>
          <c:yVal>
            <c:numRef>
              <c:f>'Sieve Data'!$U$3:$U$11</c:f>
              <c:numCache>
                <c:formatCode>General</c:formatCode>
                <c:ptCount val="9"/>
                <c:pt idx="0">
                  <c:v>1.2567324955116694</c:v>
                </c:pt>
                <c:pt idx="1">
                  <c:v>3.7701974865350087</c:v>
                </c:pt>
                <c:pt idx="2">
                  <c:v>15.43985637342908</c:v>
                </c:pt>
                <c:pt idx="3">
                  <c:v>20.107719928186711</c:v>
                </c:pt>
                <c:pt idx="4">
                  <c:v>14.362657091561937</c:v>
                </c:pt>
                <c:pt idx="5">
                  <c:v>27.827648114901255</c:v>
                </c:pt>
                <c:pt idx="6">
                  <c:v>12.028725314183124</c:v>
                </c:pt>
                <c:pt idx="7">
                  <c:v>2.6929982046678633</c:v>
                </c:pt>
                <c:pt idx="8">
                  <c:v>0.89766606822262107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74678720"/>
        <c:axId val="1474669472"/>
        <c:extLst>
          <c:ext xmlns:c15="http://schemas.microsoft.com/office/drawing/2012/chart" uri="{02D57815-91ED-43cb-92C2-25804820EDAC}">
            <c15:filteredScatterSeries>
              <c15:ser>
                <c:idx val="3"/>
                <c:order val="3"/>
                <c:tx>
                  <c:strRef>
                    <c:extLst>
                      <c:ext uri="{02D57815-91ED-43cb-92C2-25804820EDAC}">
                        <c15:formulaRef>
                          <c15:sqref>'Sieve Data'!$X$1</c15:sqref>
                        </c15:formulaRef>
                      </c:ext>
                    </c:extLst>
                    <c:strCache>
                      <c:ptCount val="1"/>
                      <c:pt idx="0">
                        <c:v>HD2 West Edge</c:v>
                      </c:pt>
                    </c:strCache>
                  </c:strRef>
                </c:tx>
                <c:spPr>
                  <a:ln w="19050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/>
                    </a:solidFill>
                    <a:ln w="9525">
                      <a:solidFill>
                        <a:schemeClr val="accent4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'Sieve Data'!$X$3:$X$11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0.5</c:v>
                      </c:pt>
                      <c:pt idx="1">
                        <c:v>1</c:v>
                      </c:pt>
                      <c:pt idx="2">
                        <c:v>1.5</c:v>
                      </c:pt>
                      <c:pt idx="3">
                        <c:v>2</c:v>
                      </c:pt>
                      <c:pt idx="4">
                        <c:v>2.5</c:v>
                      </c:pt>
                      <c:pt idx="5">
                        <c:v>3</c:v>
                      </c:pt>
                      <c:pt idx="6">
                        <c:v>3.5</c:v>
                      </c:pt>
                      <c:pt idx="7">
                        <c:v>4</c:v>
                      </c:pt>
                      <c:pt idx="8">
                        <c:v>4.5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'Sieve Data'!$Z$3:$Z$11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0</c:v>
                      </c:pt>
                      <c:pt idx="1">
                        <c:v>0.25252525252525249</c:v>
                      </c:pt>
                      <c:pt idx="2">
                        <c:v>13.383838383838384</c:v>
                      </c:pt>
                      <c:pt idx="3">
                        <c:v>46.969696969696969</c:v>
                      </c:pt>
                      <c:pt idx="4">
                        <c:v>19.696969696969695</c:v>
                      </c:pt>
                      <c:pt idx="5">
                        <c:v>15.176767676767678</c:v>
                      </c:pt>
                      <c:pt idx="6">
                        <c:v>2.0202020202020199</c:v>
                      </c:pt>
                      <c:pt idx="7">
                        <c:v>0.50505050505050497</c:v>
                      </c:pt>
                      <c:pt idx="8">
                        <c:v>0.25252525252525249</c:v>
                      </c:pt>
                    </c:numCache>
                  </c:numRef>
                </c:yVal>
                <c:smooth val="1"/>
              </c15:ser>
            </c15:filteredScatterSeries>
            <c15:filteredScatte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'Sieve Data'!$AC$1</c15:sqref>
                        </c15:formulaRef>
                      </c:ext>
                    </c:extLst>
                    <c:strCache>
                      <c:ptCount val="1"/>
                      <c:pt idx="0">
                        <c:v>HD2 center</c:v>
                      </c:pt>
                    </c:strCache>
                  </c:strRef>
                </c:tx>
                <c:spPr>
                  <a:ln w="19050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/>
                    </a:solidFill>
                    <a:ln w="9525">
                      <a:solidFill>
                        <a:schemeClr val="accent5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'Sieve Data'!$AC$3:$AC$11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0.5</c:v>
                      </c:pt>
                      <c:pt idx="1">
                        <c:v>1</c:v>
                      </c:pt>
                      <c:pt idx="2">
                        <c:v>1.5</c:v>
                      </c:pt>
                      <c:pt idx="3">
                        <c:v>2</c:v>
                      </c:pt>
                      <c:pt idx="4">
                        <c:v>2.5</c:v>
                      </c:pt>
                      <c:pt idx="5">
                        <c:v>3</c:v>
                      </c:pt>
                      <c:pt idx="6">
                        <c:v>3.5</c:v>
                      </c:pt>
                      <c:pt idx="7">
                        <c:v>4</c:v>
                      </c:pt>
                      <c:pt idx="8">
                        <c:v>4.5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'Sieve Data'!$AE$3:$AE$12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21.656050955414013</c:v>
                      </c:pt>
                      <c:pt idx="1">
                        <c:v>5.7324840764331206</c:v>
                      </c:pt>
                      <c:pt idx="2">
                        <c:v>11.464968152866241</c:v>
                      </c:pt>
                      <c:pt idx="3">
                        <c:v>17.197452229299362</c:v>
                      </c:pt>
                      <c:pt idx="4">
                        <c:v>14.64968152866242</c:v>
                      </c:pt>
                      <c:pt idx="5">
                        <c:v>21.019108280254777</c:v>
                      </c:pt>
                      <c:pt idx="6">
                        <c:v>3.8216560509554141</c:v>
                      </c:pt>
                      <c:pt idx="7">
                        <c:v>1.2738853503184715</c:v>
                      </c:pt>
                      <c:pt idx="8">
                        <c:v>1.910828025477707</c:v>
                      </c:pt>
                      <c:pt idx="9">
                        <c:v>98.72611464968152</c:v>
                      </c:pt>
                    </c:numCache>
                  </c:numRef>
                </c:yVal>
                <c:smooth val="1"/>
              </c15:ser>
            </c15:filteredScatterSeries>
            <c15:filteredScatte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'Sieve Data'!$AH$1</c15:sqref>
                        </c15:formulaRef>
                      </c:ext>
                    </c:extLst>
                    <c:strCache>
                      <c:ptCount val="1"/>
                      <c:pt idx="0">
                        <c:v>HD4 East Edge</c:v>
                      </c:pt>
                    </c:strCache>
                  </c:strRef>
                </c:tx>
                <c:spPr>
                  <a:ln w="19050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/>
                    </a:solidFill>
                    <a:ln w="9525">
                      <a:solidFill>
                        <a:schemeClr val="accent6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'Sieve Data'!$AH$3:$AH$11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0.5</c:v>
                      </c:pt>
                      <c:pt idx="1">
                        <c:v>1</c:v>
                      </c:pt>
                      <c:pt idx="2">
                        <c:v>1.5</c:v>
                      </c:pt>
                      <c:pt idx="3">
                        <c:v>2</c:v>
                      </c:pt>
                      <c:pt idx="4">
                        <c:v>2.5</c:v>
                      </c:pt>
                      <c:pt idx="5">
                        <c:v>3</c:v>
                      </c:pt>
                      <c:pt idx="6">
                        <c:v>3.5</c:v>
                      </c:pt>
                      <c:pt idx="7">
                        <c:v>4</c:v>
                      </c:pt>
                      <c:pt idx="8">
                        <c:v>4.5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'Sieve Data'!$AJ$3:$AJ$11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1.6616314199395767</c:v>
                      </c:pt>
                      <c:pt idx="1">
                        <c:v>6.646525679758307</c:v>
                      </c:pt>
                      <c:pt idx="2">
                        <c:v>16.465256797583081</c:v>
                      </c:pt>
                      <c:pt idx="3">
                        <c:v>30.211480362537763</c:v>
                      </c:pt>
                      <c:pt idx="4">
                        <c:v>19.335347432024168</c:v>
                      </c:pt>
                      <c:pt idx="5">
                        <c:v>22.205438066465256</c:v>
                      </c:pt>
                      <c:pt idx="6">
                        <c:v>2.5679758308157101</c:v>
                      </c:pt>
                      <c:pt idx="7">
                        <c:v>0.45317220543806641</c:v>
                      </c:pt>
                      <c:pt idx="8">
                        <c:v>0.45317220543806641</c:v>
                      </c:pt>
                    </c:numCache>
                  </c:numRef>
                </c:yVal>
                <c:smooth val="1"/>
              </c15:ser>
            </c15:filteredScatterSeries>
            <c15:filteredScatte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'Sieve Data'!$AM$1</c15:sqref>
                        </c15:formulaRef>
                      </c:ext>
                    </c:extLst>
                    <c:strCache>
                      <c:ptCount val="1"/>
                      <c:pt idx="0">
                        <c:v>HD4 Top 5 cm</c:v>
                      </c:pt>
                    </c:strCache>
                  </c:strRef>
                </c:tx>
                <c:spPr>
                  <a:ln w="19050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>
                        <a:lumMod val="60000"/>
                      </a:schemeClr>
                    </a:solidFill>
                    <a:ln w="9525">
                      <a:solidFill>
                        <a:schemeClr val="accent1">
                          <a:lumMod val="6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'Sieve Data'!$AM$3:$AM$11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0.5</c:v>
                      </c:pt>
                      <c:pt idx="1">
                        <c:v>1</c:v>
                      </c:pt>
                      <c:pt idx="2">
                        <c:v>1.5</c:v>
                      </c:pt>
                      <c:pt idx="3">
                        <c:v>2</c:v>
                      </c:pt>
                      <c:pt idx="4">
                        <c:v>2.5</c:v>
                      </c:pt>
                      <c:pt idx="5">
                        <c:v>3</c:v>
                      </c:pt>
                      <c:pt idx="6">
                        <c:v>3.5</c:v>
                      </c:pt>
                      <c:pt idx="7">
                        <c:v>4</c:v>
                      </c:pt>
                      <c:pt idx="8">
                        <c:v>4.5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'Sieve Data'!$AO$3:$AO$12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5.3691275167785237</c:v>
                      </c:pt>
                      <c:pt idx="1">
                        <c:v>15.100671140939598</c:v>
                      </c:pt>
                      <c:pt idx="2">
                        <c:v>18.791946308724832</c:v>
                      </c:pt>
                      <c:pt idx="3">
                        <c:v>25.503355704697988</c:v>
                      </c:pt>
                      <c:pt idx="4">
                        <c:v>14.76510067114094</c:v>
                      </c:pt>
                      <c:pt idx="5">
                        <c:v>15.771812080536913</c:v>
                      </c:pt>
                      <c:pt idx="6">
                        <c:v>2.348993288590604</c:v>
                      </c:pt>
                      <c:pt idx="7">
                        <c:v>0.67114093959731547</c:v>
                      </c:pt>
                      <c:pt idx="8">
                        <c:v>0.67114093959731547</c:v>
                      </c:pt>
                      <c:pt idx="9">
                        <c:v>98.993288590604053</c:v>
                      </c:pt>
                    </c:numCache>
                  </c:numRef>
                </c:yVal>
                <c:smooth val="1"/>
              </c15:ser>
            </c15:filteredScatterSeries>
            <c15:filteredScatte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'Sieve Data'!$AR$1</c15:sqref>
                        </c15:formulaRef>
                      </c:ext>
                    </c:extLst>
                    <c:strCache>
                      <c:ptCount val="1"/>
                      <c:pt idx="0">
                        <c:v>HD River1</c:v>
                      </c:pt>
                    </c:strCache>
                  </c:strRef>
                </c:tx>
                <c:spPr>
                  <a:ln w="19050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60000"/>
                      </a:schemeClr>
                    </a:solidFill>
                    <a:ln w="9525">
                      <a:solidFill>
                        <a:schemeClr val="accent2">
                          <a:lumMod val="6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'Sieve Data'!$AR$3:$AR$11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0.5</c:v>
                      </c:pt>
                      <c:pt idx="1">
                        <c:v>1</c:v>
                      </c:pt>
                      <c:pt idx="2">
                        <c:v>1.5</c:v>
                      </c:pt>
                      <c:pt idx="3">
                        <c:v>2</c:v>
                      </c:pt>
                      <c:pt idx="4">
                        <c:v>2.5</c:v>
                      </c:pt>
                      <c:pt idx="5">
                        <c:v>3</c:v>
                      </c:pt>
                      <c:pt idx="6">
                        <c:v>3.5</c:v>
                      </c:pt>
                      <c:pt idx="7">
                        <c:v>4</c:v>
                      </c:pt>
                      <c:pt idx="8">
                        <c:v>4.5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'Sieve Data'!$AT$3:$AT$11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2.7397260273972606</c:v>
                      </c:pt>
                      <c:pt idx="1">
                        <c:v>7.397260273972603</c:v>
                      </c:pt>
                      <c:pt idx="2">
                        <c:v>16.43835616438356</c:v>
                      </c:pt>
                      <c:pt idx="3">
                        <c:v>30.410958904109592</c:v>
                      </c:pt>
                      <c:pt idx="4">
                        <c:v>17.260273972602739</c:v>
                      </c:pt>
                      <c:pt idx="5">
                        <c:v>17.808219178082194</c:v>
                      </c:pt>
                      <c:pt idx="6">
                        <c:v>4.10958904109589</c:v>
                      </c:pt>
                      <c:pt idx="7">
                        <c:v>1.9178082191780823</c:v>
                      </c:pt>
                      <c:pt idx="8">
                        <c:v>1.3698630136986303</c:v>
                      </c:pt>
                    </c:numCache>
                  </c:numRef>
                </c:yVal>
                <c:smooth val="1"/>
              </c15:ser>
            </c15:filteredScatterSeries>
            <c15:filteredScatte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'Sieve Data'!$AW$1</c15:sqref>
                        </c15:formulaRef>
                      </c:ext>
                    </c:extLst>
                    <c:strCache>
                      <c:ptCount val="1"/>
                      <c:pt idx="0">
                        <c:v>HD Rive2</c:v>
                      </c:pt>
                    </c:strCache>
                  </c:strRef>
                </c:tx>
                <c:spPr>
                  <a:ln w="19050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>
                        <a:lumMod val="60000"/>
                      </a:schemeClr>
                    </a:solidFill>
                    <a:ln w="9525">
                      <a:solidFill>
                        <a:schemeClr val="accent3">
                          <a:lumMod val="6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'Sieve Data'!$AW$3:$AW$11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0.5</c:v>
                      </c:pt>
                      <c:pt idx="1">
                        <c:v>1</c:v>
                      </c:pt>
                      <c:pt idx="2">
                        <c:v>1.5</c:v>
                      </c:pt>
                      <c:pt idx="3">
                        <c:v>2</c:v>
                      </c:pt>
                      <c:pt idx="4">
                        <c:v>2.5</c:v>
                      </c:pt>
                      <c:pt idx="5">
                        <c:v>3</c:v>
                      </c:pt>
                      <c:pt idx="6">
                        <c:v>3.5</c:v>
                      </c:pt>
                      <c:pt idx="7">
                        <c:v>4</c:v>
                      </c:pt>
                      <c:pt idx="8">
                        <c:v>4.5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'Sieve Data'!$AY$3:$AY$11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4.7882136279926328</c:v>
                      </c:pt>
                      <c:pt idx="1">
                        <c:v>0.73664825046040505</c:v>
                      </c:pt>
                      <c:pt idx="2">
                        <c:v>0.73664825046040505</c:v>
                      </c:pt>
                      <c:pt idx="3">
                        <c:v>1.1049723756906076</c:v>
                      </c:pt>
                      <c:pt idx="4">
                        <c:v>1.2891344383057091</c:v>
                      </c:pt>
                      <c:pt idx="5">
                        <c:v>7.5506445672191527</c:v>
                      </c:pt>
                      <c:pt idx="6">
                        <c:v>18.784530386740329</c:v>
                      </c:pt>
                      <c:pt idx="7">
                        <c:v>35.634743875278396</c:v>
                      </c:pt>
                      <c:pt idx="8">
                        <c:v>34.254143646408835</c:v>
                      </c:pt>
                    </c:numCache>
                  </c:numRef>
                </c:yVal>
                <c:smooth val="1"/>
              </c15:ser>
            </c15:filteredScatterSeries>
            <c15:filteredScatter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'Sieve Data'!$BB$1</c15:sqref>
                        </c15:formulaRef>
                      </c:ext>
                    </c:extLst>
                    <c:strCache>
                      <c:ptCount val="1"/>
                      <c:pt idx="0">
                        <c:v>HD River bank</c:v>
                      </c:pt>
                    </c:strCache>
                  </c:strRef>
                </c:tx>
                <c:spPr>
                  <a:ln w="19050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>
                        <a:lumMod val="60000"/>
                      </a:schemeClr>
                    </a:solidFill>
                    <a:ln w="9525">
                      <a:solidFill>
                        <a:schemeClr val="accent4">
                          <a:lumMod val="6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'Sieve Data'!$BB$3:$BB$11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0.5</c:v>
                      </c:pt>
                      <c:pt idx="1">
                        <c:v>1</c:v>
                      </c:pt>
                      <c:pt idx="2">
                        <c:v>1.5</c:v>
                      </c:pt>
                      <c:pt idx="3">
                        <c:v>2</c:v>
                      </c:pt>
                      <c:pt idx="4">
                        <c:v>2.5</c:v>
                      </c:pt>
                      <c:pt idx="5">
                        <c:v>3</c:v>
                      </c:pt>
                      <c:pt idx="6">
                        <c:v>3.5</c:v>
                      </c:pt>
                      <c:pt idx="7">
                        <c:v>4</c:v>
                      </c:pt>
                      <c:pt idx="8">
                        <c:v>4.5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'Sieve Data'!$BD$3:$BD$11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29.175946547884184</c:v>
                      </c:pt>
                      <c:pt idx="1">
                        <c:v>9.799554565701559</c:v>
                      </c:pt>
                      <c:pt idx="2">
                        <c:v>11.581291759465479</c:v>
                      </c:pt>
                      <c:pt idx="3">
                        <c:v>14.476614699331849</c:v>
                      </c:pt>
                      <c:pt idx="4">
                        <c:v>9.1314031180400885</c:v>
                      </c:pt>
                      <c:pt idx="5">
                        <c:v>13.140311804008908</c:v>
                      </c:pt>
                      <c:pt idx="6">
                        <c:v>5.1224944320712691</c:v>
                      </c:pt>
                      <c:pt idx="7">
                        <c:v>3.3407572383073494</c:v>
                      </c:pt>
                      <c:pt idx="8">
                        <c:v>2.8953229398663698</c:v>
                      </c:pt>
                    </c:numCache>
                  </c:numRef>
                </c:yVal>
                <c:smooth val="1"/>
              </c15:ser>
            </c15:filteredScatterSeries>
          </c:ext>
        </c:extLst>
      </c:scatterChart>
      <c:valAx>
        <c:axId val="1474678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anose="02050604050505020204" pitchFamily="18" charset="0"/>
                <a:ea typeface="+mn-ea"/>
                <a:cs typeface="+mn-cs"/>
              </a:defRPr>
            </a:pPr>
            <a:endParaRPr lang="en-US"/>
          </a:p>
        </c:txPr>
        <c:crossAx val="1474669472"/>
        <c:crosses val="autoZero"/>
        <c:crossBetween val="midCat"/>
        <c:majorUnit val="1"/>
        <c:minorUnit val="0.5"/>
      </c:valAx>
      <c:valAx>
        <c:axId val="147466947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Bookman Old Style" panose="02050604050505020204" pitchFamily="18" charset="0"/>
                    <a:ea typeface="+mn-ea"/>
                    <a:cs typeface="+mn-cs"/>
                  </a:defRPr>
                </a:pPr>
                <a:r>
                  <a:rPr lang="en-US" sz="1600">
                    <a:latin typeface="Bookman Old Style" panose="02050604050505020204" pitchFamily="18" charset="0"/>
                  </a:rPr>
                  <a:t>Percent Abundance</a:t>
                </a:r>
              </a:p>
            </c:rich>
          </c:tx>
          <c:layout>
            <c:manualLayout>
              <c:xMode val="edge"/>
              <c:yMode val="edge"/>
              <c:x val="0"/>
              <c:y val="0.1459759635815887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ookman Old Style" panose="02050604050505020204" pitchFamily="18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anose="02050604050505020204" pitchFamily="18" charset="0"/>
                <a:ea typeface="+mn-ea"/>
                <a:cs typeface="+mn-cs"/>
              </a:defRPr>
            </a:pPr>
            <a:endParaRPr lang="en-US"/>
          </a:p>
        </c:txPr>
        <c:crossAx val="147467872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0.66112433223703526"/>
          <c:y val="0.11554206806655939"/>
          <c:w val="0.33887551863383397"/>
          <c:h val="0.3552045318620897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ookman Old Style" panose="02050604050505020204" pitchFamily="18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anose="02050604050505020204" pitchFamily="18" charset="0"/>
                <a:ea typeface="+mn-ea"/>
                <a:cs typeface="+mn-cs"/>
              </a:defRPr>
            </a:pPr>
            <a:r>
              <a:rPr lang="en-US" sz="1800">
                <a:latin typeface="Bookman Old Style" panose="02050604050505020204" pitchFamily="18" charset="0"/>
              </a:rPr>
              <a:t>Grain</a:t>
            </a:r>
            <a:r>
              <a:rPr lang="en-US" sz="1800" baseline="0">
                <a:latin typeface="Bookman Old Style" panose="02050604050505020204" pitchFamily="18" charset="0"/>
              </a:rPr>
              <a:t> Size of Samples from Hotevilla</a:t>
            </a:r>
            <a:endParaRPr lang="en-US" sz="1800">
              <a:latin typeface="Bookman Old Style" panose="020506040505050202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Bookman Old Style" panose="02050604050505020204" pitchFamily="18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784606038714762"/>
          <c:y val="8.4528498911886324E-2"/>
          <c:w val="0.86188631848555997"/>
          <c:h val="0.80459716226552791"/>
        </c:manualLayout>
      </c:layout>
      <c:scatterChart>
        <c:scatterStyle val="smoothMarker"/>
        <c:varyColors val="0"/>
        <c:ser>
          <c:idx val="3"/>
          <c:order val="3"/>
          <c:tx>
            <c:strRef>
              <c:f>'Sieve Data'!$X$1</c:f>
              <c:strCache>
                <c:ptCount val="1"/>
                <c:pt idx="0">
                  <c:v>Hotevilla Dune 2 West Edge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'Sieve Data'!$X$3:$X$11</c:f>
              <c:numCache>
                <c:formatCode>General</c:formatCode>
                <c:ptCount val="9"/>
                <c:pt idx="0">
                  <c:v>0.5</c:v>
                </c:pt>
                <c:pt idx="1">
                  <c:v>1</c:v>
                </c:pt>
                <c:pt idx="2">
                  <c:v>1.5</c:v>
                </c:pt>
                <c:pt idx="3">
                  <c:v>2</c:v>
                </c:pt>
                <c:pt idx="4">
                  <c:v>2.5</c:v>
                </c:pt>
                <c:pt idx="5">
                  <c:v>3</c:v>
                </c:pt>
                <c:pt idx="6">
                  <c:v>3.5</c:v>
                </c:pt>
                <c:pt idx="7">
                  <c:v>4</c:v>
                </c:pt>
                <c:pt idx="8">
                  <c:v>4.5</c:v>
                </c:pt>
              </c:numCache>
            </c:numRef>
          </c:xVal>
          <c:yVal>
            <c:numRef>
              <c:f>'Sieve Data'!$Z$3:$Z$11</c:f>
              <c:numCache>
                <c:formatCode>General</c:formatCode>
                <c:ptCount val="9"/>
                <c:pt idx="0">
                  <c:v>0</c:v>
                </c:pt>
                <c:pt idx="1">
                  <c:v>0.25252525252525249</c:v>
                </c:pt>
                <c:pt idx="2">
                  <c:v>13.383838383838384</c:v>
                </c:pt>
                <c:pt idx="3">
                  <c:v>46.969696969696969</c:v>
                </c:pt>
                <c:pt idx="4">
                  <c:v>19.696969696969695</c:v>
                </c:pt>
                <c:pt idx="5">
                  <c:v>15.176767676767678</c:v>
                </c:pt>
                <c:pt idx="6">
                  <c:v>2.0202020202020199</c:v>
                </c:pt>
                <c:pt idx="7">
                  <c:v>0.50505050505050497</c:v>
                </c:pt>
                <c:pt idx="8">
                  <c:v>0.25252525252525249</c:v>
                </c:pt>
              </c:numCache>
            </c:numRef>
          </c:yVal>
          <c:smooth val="1"/>
        </c:ser>
        <c:ser>
          <c:idx val="4"/>
          <c:order val="4"/>
          <c:tx>
            <c:strRef>
              <c:f>'Sieve Data'!$AC$1</c:f>
              <c:strCache>
                <c:ptCount val="1"/>
                <c:pt idx="0">
                  <c:v>Hotevilla Dune 2 center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'Sieve Data'!$AC$3:$AC$11</c:f>
              <c:numCache>
                <c:formatCode>General</c:formatCode>
                <c:ptCount val="9"/>
                <c:pt idx="0">
                  <c:v>0.5</c:v>
                </c:pt>
                <c:pt idx="1">
                  <c:v>1</c:v>
                </c:pt>
                <c:pt idx="2">
                  <c:v>1.5</c:v>
                </c:pt>
                <c:pt idx="3">
                  <c:v>2</c:v>
                </c:pt>
                <c:pt idx="4">
                  <c:v>2.5</c:v>
                </c:pt>
                <c:pt idx="5">
                  <c:v>3</c:v>
                </c:pt>
                <c:pt idx="6">
                  <c:v>3.5</c:v>
                </c:pt>
                <c:pt idx="7">
                  <c:v>4</c:v>
                </c:pt>
                <c:pt idx="8">
                  <c:v>4.5</c:v>
                </c:pt>
              </c:numCache>
            </c:numRef>
          </c:xVal>
          <c:yVal>
            <c:numRef>
              <c:f>'Sieve Data'!$AE$3:$AE$12</c:f>
              <c:numCache>
                <c:formatCode>General</c:formatCode>
                <c:ptCount val="10"/>
                <c:pt idx="0">
                  <c:v>21.656050955414013</c:v>
                </c:pt>
                <c:pt idx="1">
                  <c:v>5.7324840764331206</c:v>
                </c:pt>
                <c:pt idx="2">
                  <c:v>11.464968152866241</c:v>
                </c:pt>
                <c:pt idx="3">
                  <c:v>17.197452229299362</c:v>
                </c:pt>
                <c:pt idx="4">
                  <c:v>14.64968152866242</c:v>
                </c:pt>
                <c:pt idx="5">
                  <c:v>21.019108280254777</c:v>
                </c:pt>
                <c:pt idx="6">
                  <c:v>3.8216560509554141</c:v>
                </c:pt>
                <c:pt idx="7">
                  <c:v>1.2738853503184715</c:v>
                </c:pt>
                <c:pt idx="8">
                  <c:v>1.910828025477707</c:v>
                </c:pt>
                <c:pt idx="9">
                  <c:v>98.72611464968152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25147872"/>
        <c:axId val="1525138624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'Sieve Data'!$D$1</c15:sqref>
                        </c15:formulaRef>
                      </c:ext>
                    </c:extLst>
                    <c:strCache>
                      <c:ptCount val="1"/>
                      <c:pt idx="0">
                        <c:v>TD1 River</c:v>
                      </c:pt>
                    </c:strCache>
                  </c:strRef>
                </c:tx>
                <c:spPr>
                  <a:ln w="19050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'Sieve Data'!$D$3:$D$11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0.5</c:v>
                      </c:pt>
                      <c:pt idx="1">
                        <c:v>1</c:v>
                      </c:pt>
                      <c:pt idx="2">
                        <c:v>1.5</c:v>
                      </c:pt>
                      <c:pt idx="3">
                        <c:v>2</c:v>
                      </c:pt>
                      <c:pt idx="4">
                        <c:v>2.5</c:v>
                      </c:pt>
                      <c:pt idx="5">
                        <c:v>3</c:v>
                      </c:pt>
                      <c:pt idx="6">
                        <c:v>3.5</c:v>
                      </c:pt>
                      <c:pt idx="7">
                        <c:v>4</c:v>
                      </c:pt>
                      <c:pt idx="8">
                        <c:v>4.5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'Sieve Data'!$F$3:$F$11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0.38314176245210724</c:v>
                      </c:pt>
                      <c:pt idx="1">
                        <c:v>1.1494252873563218</c:v>
                      </c:pt>
                      <c:pt idx="2">
                        <c:v>9.9616858237547881</c:v>
                      </c:pt>
                      <c:pt idx="3">
                        <c:v>28.352490421455933</c:v>
                      </c:pt>
                      <c:pt idx="4">
                        <c:v>18.773946360153257</c:v>
                      </c:pt>
                      <c:pt idx="5">
                        <c:v>25.478927203065133</c:v>
                      </c:pt>
                      <c:pt idx="6">
                        <c:v>8.8122605363984672</c:v>
                      </c:pt>
                      <c:pt idx="7">
                        <c:v>3.6398467432950188</c:v>
                      </c:pt>
                      <c:pt idx="8">
                        <c:v>2.1072796934865896</c:v>
                      </c:pt>
                    </c:numCache>
                  </c:numRef>
                </c:yVal>
                <c:smooth val="1"/>
              </c15:ser>
            </c15:filteredScatterSeries>
            <c15:filteredScatte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'Sieve Data'!$I$1</c15:sqref>
                        </c15:formulaRef>
                      </c:ext>
                    </c:extLst>
                    <c:strCache>
                      <c:ptCount val="1"/>
                      <c:pt idx="0">
                        <c:v>TD1 Top</c:v>
                      </c:pt>
                    </c:strCache>
                  </c:strRef>
                </c:tx>
                <c:spPr>
                  <a:ln w="19050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'Sieve Data'!$I$3:$I$11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0.5</c:v>
                      </c:pt>
                      <c:pt idx="1">
                        <c:v>1</c:v>
                      </c:pt>
                      <c:pt idx="2">
                        <c:v>1.5</c:v>
                      </c:pt>
                      <c:pt idx="3">
                        <c:v>2</c:v>
                      </c:pt>
                      <c:pt idx="4">
                        <c:v>2.5</c:v>
                      </c:pt>
                      <c:pt idx="5">
                        <c:v>3</c:v>
                      </c:pt>
                      <c:pt idx="6">
                        <c:v>3.5</c:v>
                      </c:pt>
                      <c:pt idx="7">
                        <c:v>4</c:v>
                      </c:pt>
                      <c:pt idx="8">
                        <c:v>4.5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'Sieve Data'!$K$3:$K$11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0</c:v>
                      </c:pt>
                      <c:pt idx="1">
                        <c:v>4.966139954853273</c:v>
                      </c:pt>
                      <c:pt idx="2">
                        <c:v>35.440180586907452</c:v>
                      </c:pt>
                      <c:pt idx="3">
                        <c:v>36.343115124153499</c:v>
                      </c:pt>
                      <c:pt idx="4">
                        <c:v>10.835214446952596</c:v>
                      </c:pt>
                      <c:pt idx="5">
                        <c:v>8.5778781038374721</c:v>
                      </c:pt>
                      <c:pt idx="6">
                        <c:v>2.2573363431151243</c:v>
                      </c:pt>
                      <c:pt idx="7">
                        <c:v>0.67720090293453727</c:v>
                      </c:pt>
                      <c:pt idx="8">
                        <c:v>0.22573363431151239</c:v>
                      </c:pt>
                    </c:numCache>
                  </c:numRef>
                </c:yVal>
                <c:smooth val="1"/>
              </c15:ser>
            </c15:filteredScatterSeries>
            <c15:filteredScatte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'Sieve Data'!$S$1</c15:sqref>
                        </c15:formulaRef>
                      </c:ext>
                    </c:extLst>
                    <c:strCache>
                      <c:ptCount val="1"/>
                      <c:pt idx="0">
                        <c:v>TD3 Top</c:v>
                      </c:pt>
                    </c:strCache>
                  </c:strRef>
                </c:tx>
                <c:spPr>
                  <a:ln w="19050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/>
                    </a:solidFill>
                    <a:ln w="9525">
                      <a:solidFill>
                        <a:schemeClr val="accent3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'Sieve Data'!$S$3:$S$11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0.5</c:v>
                      </c:pt>
                      <c:pt idx="1">
                        <c:v>1</c:v>
                      </c:pt>
                      <c:pt idx="2">
                        <c:v>1.5</c:v>
                      </c:pt>
                      <c:pt idx="3">
                        <c:v>2</c:v>
                      </c:pt>
                      <c:pt idx="4">
                        <c:v>2.5</c:v>
                      </c:pt>
                      <c:pt idx="5">
                        <c:v>3</c:v>
                      </c:pt>
                      <c:pt idx="6">
                        <c:v>3.5</c:v>
                      </c:pt>
                      <c:pt idx="7">
                        <c:v>4</c:v>
                      </c:pt>
                      <c:pt idx="8">
                        <c:v>4.5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'Sieve Data'!$U$3:$U$11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1.2567324955116694</c:v>
                      </c:pt>
                      <c:pt idx="1">
                        <c:v>3.7701974865350087</c:v>
                      </c:pt>
                      <c:pt idx="2">
                        <c:v>15.43985637342908</c:v>
                      </c:pt>
                      <c:pt idx="3">
                        <c:v>20.107719928186711</c:v>
                      </c:pt>
                      <c:pt idx="4">
                        <c:v>14.362657091561937</c:v>
                      </c:pt>
                      <c:pt idx="5">
                        <c:v>27.827648114901255</c:v>
                      </c:pt>
                      <c:pt idx="6">
                        <c:v>12.028725314183124</c:v>
                      </c:pt>
                      <c:pt idx="7">
                        <c:v>2.6929982046678633</c:v>
                      </c:pt>
                      <c:pt idx="8">
                        <c:v>0.89766606822262107</c:v>
                      </c:pt>
                    </c:numCache>
                  </c:numRef>
                </c:yVal>
                <c:smooth val="1"/>
              </c15:ser>
            </c15:filteredScatterSeries>
          </c:ext>
        </c:extLst>
      </c:scatterChart>
      <c:valAx>
        <c:axId val="1525147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anose="02050604050505020204" pitchFamily="18" charset="0"/>
                <a:ea typeface="+mn-ea"/>
                <a:cs typeface="+mn-cs"/>
              </a:defRPr>
            </a:pPr>
            <a:endParaRPr lang="en-US"/>
          </a:p>
        </c:txPr>
        <c:crossAx val="1525138624"/>
        <c:crossesAt val="0"/>
        <c:crossBetween val="midCat"/>
        <c:majorUnit val="1"/>
      </c:valAx>
      <c:valAx>
        <c:axId val="1525138624"/>
        <c:scaling>
          <c:orientation val="minMax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Bookman Old Style" panose="02050604050505020204" pitchFamily="18" charset="0"/>
                    <a:ea typeface="+mn-ea"/>
                    <a:cs typeface="+mn-cs"/>
                  </a:defRPr>
                </a:pPr>
                <a:r>
                  <a:rPr lang="en-US" sz="1600">
                    <a:latin typeface="Bookman Old Style" panose="02050604050505020204" pitchFamily="18" charset="0"/>
                  </a:rPr>
                  <a:t>Percent Abundance</a:t>
                </a:r>
              </a:p>
            </c:rich>
          </c:tx>
          <c:layout>
            <c:manualLayout>
              <c:xMode val="edge"/>
              <c:yMode val="edge"/>
              <c:x val="1.4659234570738998E-2"/>
              <c:y val="0.1883465532647109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ookman Old Style" panose="02050604050505020204" pitchFamily="18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anose="02050604050505020204" pitchFamily="18" charset="0"/>
                <a:ea typeface="+mn-ea"/>
                <a:cs typeface="+mn-cs"/>
              </a:defRPr>
            </a:pPr>
            <a:endParaRPr lang="en-US"/>
          </a:p>
        </c:txPr>
        <c:crossAx val="152514787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0.54489032360780576"/>
          <c:y val="0.18003621266909431"/>
          <c:w val="0.45510967639219435"/>
          <c:h val="0.2187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ookman Old Style" panose="02050604050505020204" pitchFamily="18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0.11084</cdr:x>
      <cdr:y>0.83679</cdr:y>
    </cdr:from>
    <cdr:to>
      <cdr:x>0.26336</cdr:x>
      <cdr:y>0.90725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79816" y="3008715"/>
          <a:ext cx="935529" cy="2533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200" dirty="0">
              <a:latin typeface="Bookman Old Style" panose="02050604050505020204" pitchFamily="18" charset="0"/>
            </a:rPr>
            <a:t>Coarse</a:t>
          </a:r>
        </a:p>
      </cdr:txBody>
    </cdr:sp>
  </cdr:relSizeAnchor>
  <cdr:relSizeAnchor xmlns:cdr="http://schemas.openxmlformats.org/drawingml/2006/chartDrawing">
    <cdr:from>
      <cdr:x>0.29647</cdr:x>
      <cdr:y>0.84088</cdr:y>
    </cdr:from>
    <cdr:to>
      <cdr:x>0.46756</cdr:x>
      <cdr:y>0.91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849669" y="2683605"/>
          <a:ext cx="1067423" cy="22059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200" dirty="0">
              <a:latin typeface="Bookman Old Style" panose="02050604050505020204" pitchFamily="18" charset="0"/>
            </a:rPr>
            <a:t>Medium</a:t>
          </a:r>
        </a:p>
      </cdr:txBody>
    </cdr:sp>
  </cdr:relSizeAnchor>
  <cdr:relSizeAnchor xmlns:cdr="http://schemas.openxmlformats.org/drawingml/2006/chartDrawing">
    <cdr:from>
      <cdr:x>0.48858</cdr:x>
      <cdr:y>0.84073</cdr:y>
    </cdr:from>
    <cdr:to>
      <cdr:x>0.62312</cdr:x>
      <cdr:y>0.91011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048220" y="2683140"/>
          <a:ext cx="839403" cy="2214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200" dirty="0">
              <a:latin typeface="Bookman Old Style" panose="02050604050505020204" pitchFamily="18" charset="0"/>
            </a:rPr>
            <a:t>Fine</a:t>
          </a:r>
        </a:p>
      </cdr:txBody>
    </cdr:sp>
  </cdr:relSizeAnchor>
  <cdr:relSizeAnchor xmlns:cdr="http://schemas.openxmlformats.org/drawingml/2006/chartDrawing">
    <cdr:from>
      <cdr:x>0.64275</cdr:x>
      <cdr:y>0.83344</cdr:y>
    </cdr:from>
    <cdr:to>
      <cdr:x>0.81146</cdr:x>
      <cdr:y>0.90027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942344" y="2996676"/>
          <a:ext cx="1034768" cy="24027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200" dirty="0">
              <a:latin typeface="Bookman Old Style" panose="02050604050505020204" pitchFamily="18" charset="0"/>
            </a:rPr>
            <a:t>Very</a:t>
          </a:r>
          <a:r>
            <a:rPr lang="en-US" sz="1100" dirty="0"/>
            <a:t> </a:t>
          </a:r>
          <a:r>
            <a:rPr lang="en-US" sz="1200" dirty="0">
              <a:latin typeface="Bookman Old Style" panose="02050604050505020204" pitchFamily="18" charset="0"/>
            </a:rPr>
            <a:t>Fine</a:t>
          </a:r>
        </a:p>
        <a:p xmlns:a="http://schemas.openxmlformats.org/drawingml/2006/main">
          <a:endParaRPr lang="en-US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0.11687</cdr:x>
      <cdr:y>0.89886</cdr:y>
    </cdr:from>
    <cdr:to>
      <cdr:x>0.24944</cdr:x>
      <cdr:y>0.97437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11819" y="3142626"/>
          <a:ext cx="807444" cy="2640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200" dirty="0" smtClean="0">
              <a:latin typeface="Bookman Old Style" panose="02050604050505020204" pitchFamily="18" charset="0"/>
            </a:rPr>
            <a:t> </a:t>
          </a:r>
          <a:r>
            <a:rPr lang="en-US" sz="1200" dirty="0">
              <a:latin typeface="Bookman Old Style" panose="02050604050505020204" pitchFamily="18" charset="0"/>
            </a:rPr>
            <a:t>Coarse</a:t>
          </a:r>
        </a:p>
      </cdr:txBody>
    </cdr:sp>
  </cdr:relSizeAnchor>
  <cdr:relSizeAnchor xmlns:cdr="http://schemas.openxmlformats.org/drawingml/2006/chartDrawing">
    <cdr:from>
      <cdr:x>0.30546</cdr:x>
      <cdr:y>0.89957</cdr:y>
    </cdr:from>
    <cdr:to>
      <cdr:x>0.45549</cdr:x>
      <cdr:y>0.95728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860459" y="3145092"/>
          <a:ext cx="913820" cy="20178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200" dirty="0">
              <a:latin typeface="Bookman Old Style" panose="02050604050505020204" pitchFamily="18" charset="0"/>
            </a:rPr>
            <a:t>Medium</a:t>
          </a:r>
        </a:p>
      </cdr:txBody>
    </cdr:sp>
  </cdr:relSizeAnchor>
  <cdr:relSizeAnchor xmlns:cdr="http://schemas.openxmlformats.org/drawingml/2006/chartDrawing">
    <cdr:from>
      <cdr:x>0.51607</cdr:x>
      <cdr:y>0.90179</cdr:y>
    </cdr:from>
    <cdr:to>
      <cdr:x>0.63801</cdr:x>
      <cdr:y>0.96333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143220" y="3306458"/>
          <a:ext cx="742681" cy="2256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200" dirty="0">
              <a:latin typeface="Bookman Old Style" panose="02050604050505020204" pitchFamily="18" charset="0"/>
            </a:rPr>
            <a:t>Fine</a:t>
          </a:r>
        </a:p>
      </cdr:txBody>
    </cdr:sp>
  </cdr:relSizeAnchor>
  <cdr:relSizeAnchor xmlns:cdr="http://schemas.openxmlformats.org/drawingml/2006/chartDrawing">
    <cdr:from>
      <cdr:x>0.86364</cdr:x>
      <cdr:y>0.9047</cdr:y>
    </cdr:from>
    <cdr:to>
      <cdr:x>0.97538</cdr:x>
      <cdr:y>0.94517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7488621" y="5690366"/>
          <a:ext cx="968922" cy="2545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200">
            <a:latin typeface="Bookman Old Style" panose="02050604050505020204" pitchFamily="18" charset="0"/>
          </a:endParaRPr>
        </a:p>
      </cdr:txBody>
    </cdr:sp>
  </cdr:relSizeAnchor>
  <cdr:relSizeAnchor xmlns:cdr="http://schemas.openxmlformats.org/drawingml/2006/chartDrawing">
    <cdr:from>
      <cdr:x>0.64684</cdr:x>
      <cdr:y>0.897</cdr:y>
    </cdr:from>
    <cdr:to>
      <cdr:x>0.82199</cdr:x>
      <cdr:y>0.97536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3939690" y="3136129"/>
          <a:ext cx="1066800" cy="2739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200" dirty="0">
              <a:latin typeface="Bookman Old Style" panose="02050604050505020204" pitchFamily="18" charset="0"/>
            </a:rPr>
            <a:t>Very Fine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F4CCA03-3B56-4013-9169-1A4B6D03913C}" type="datetimeFigureOut">
              <a:rPr lang="en-US" smtClean="0"/>
              <a:t>4/4/2016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BCE3AEA-0D07-4AC1-8E20-2F6614185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1464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2FEACE-9DE2-4970-AB18-90D4C92CD723}" type="datetimeFigureOut">
              <a:rPr lang="en-US" smtClean="0"/>
              <a:t>4/4/2016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F60872-722C-44F8-9EA1-D56EB5BED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517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60872-722C-44F8-9EA1-D56EB5BED4F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712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60872-722C-44F8-9EA1-D56EB5BED4F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3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60872-722C-44F8-9EA1-D56EB5BED4F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3583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60872-722C-44F8-9EA1-D56EB5BED4F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442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1AA73-A7D5-4D83-B45F-26CF5F99F7D8}" type="datetimeFigureOut">
              <a:rPr lang="en-US" smtClean="0"/>
              <a:t>4/4/2016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CA1CB-DD1A-4361-BF4A-79F183C18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784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1AA73-A7D5-4D83-B45F-26CF5F99F7D8}" type="datetimeFigureOut">
              <a:rPr lang="en-US" smtClean="0"/>
              <a:t>4/4/2016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CA1CB-DD1A-4361-BF4A-79F183C18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03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1AA73-A7D5-4D83-B45F-26CF5F99F7D8}" type="datetimeFigureOut">
              <a:rPr lang="en-US" smtClean="0"/>
              <a:t>4/4/2016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CA1CB-DD1A-4361-BF4A-79F183C18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232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1AA73-A7D5-4D83-B45F-26CF5F99F7D8}" type="datetimeFigureOut">
              <a:rPr lang="en-US" smtClean="0"/>
              <a:t>4/4/2016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CA1CB-DD1A-4361-BF4A-79F183C18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000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1AA73-A7D5-4D83-B45F-26CF5F99F7D8}" type="datetimeFigureOut">
              <a:rPr lang="en-US" smtClean="0"/>
              <a:t>4/4/2016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CA1CB-DD1A-4361-BF4A-79F183C18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479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1AA73-A7D5-4D83-B45F-26CF5F99F7D8}" type="datetimeFigureOut">
              <a:rPr lang="en-US" smtClean="0"/>
              <a:t>4/4/2016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CA1CB-DD1A-4361-BF4A-79F183C18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615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1AA73-A7D5-4D83-B45F-26CF5F99F7D8}" type="datetimeFigureOut">
              <a:rPr lang="en-US" smtClean="0"/>
              <a:t>4/4/2016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CA1CB-DD1A-4361-BF4A-79F183C18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164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1AA73-A7D5-4D83-B45F-26CF5F99F7D8}" type="datetimeFigureOut">
              <a:rPr lang="en-US" smtClean="0"/>
              <a:t>4/4/2016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CA1CB-DD1A-4361-BF4A-79F183C18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743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1AA73-A7D5-4D83-B45F-26CF5F99F7D8}" type="datetimeFigureOut">
              <a:rPr lang="en-US" smtClean="0"/>
              <a:t>4/4/2016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CA1CB-DD1A-4361-BF4A-79F183C18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009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1AA73-A7D5-4D83-B45F-26CF5F99F7D8}" type="datetimeFigureOut">
              <a:rPr lang="en-US" smtClean="0"/>
              <a:t>4/4/2016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CA1CB-DD1A-4361-BF4A-79F183C18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353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1AA73-A7D5-4D83-B45F-26CF5F99F7D8}" type="datetimeFigureOut">
              <a:rPr lang="en-US" smtClean="0"/>
              <a:t>4/4/2016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CA1CB-DD1A-4361-BF4A-79F183C18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469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C1AA73-A7D5-4D83-B45F-26CF5F99F7D8}" type="datetimeFigureOut">
              <a:rPr lang="en-US" smtClean="0"/>
              <a:t>4/4/2016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DCA1CB-DD1A-4361-BF4A-79F183C18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658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744" y="-1105566"/>
            <a:ext cx="12345744" cy="79635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76872" y="-3429000"/>
            <a:ext cx="12091416" cy="6858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Bookman Old Style" panose="02050604050505020204" pitchFamily="18" charset="0"/>
              </a:rPr>
              <a:t>Effects of Sediment Source on Dune Activity</a:t>
            </a:r>
            <a:br>
              <a:rPr lang="en-US" dirty="0" smtClean="0">
                <a:latin typeface="Bookman Old Style" panose="02050604050505020204" pitchFamily="18" charset="0"/>
              </a:rPr>
            </a:br>
            <a:r>
              <a:rPr lang="en-US" dirty="0" smtClean="0">
                <a:latin typeface="Bookman Old Style" panose="02050604050505020204" pitchFamily="18" charset="0"/>
              </a:rPr>
              <a:t> Navajo Nation, Arizona</a:t>
            </a:r>
            <a:endParaRPr lang="en-US" dirty="0">
              <a:latin typeface="Bookman Old Style" panose="020506040505050202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14412" y="5894201"/>
            <a:ext cx="8409432" cy="658368"/>
          </a:xfrm>
          <a:solidFill>
            <a:srgbClr val="0070C0"/>
          </a:solidFill>
        </p:spPr>
        <p:txBody>
          <a:bodyPr>
            <a:normAutofit fontScale="92500" lnSpcReduction="20000"/>
          </a:bodyPr>
          <a:lstStyle/>
          <a:p>
            <a:r>
              <a:rPr lang="en-US" sz="22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Annette Sunda mentored by Dr. Lee Amoroso</a:t>
            </a:r>
          </a:p>
          <a:p>
            <a:r>
              <a:rPr lang="en-US" sz="2200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Northern Arizona University, Department of Geology</a:t>
            </a:r>
            <a:endParaRPr lang="en-US" sz="2200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208" y="4549140"/>
            <a:ext cx="1706336" cy="2171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48379" y="6549050"/>
            <a:ext cx="22409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Photo credit: Annette Sunda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4" y="4549140"/>
            <a:ext cx="1629464" cy="2176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118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65625"/>
            <a:ext cx="12192000" cy="812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5099" y="294387"/>
            <a:ext cx="5087471" cy="1325563"/>
          </a:xfrm>
        </p:spPr>
        <p:txBody>
          <a:bodyPr>
            <a:normAutofit/>
          </a:bodyPr>
          <a:lstStyle/>
          <a:p>
            <a:r>
              <a:rPr lang="en-US" sz="6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Thank</a:t>
            </a:r>
            <a:r>
              <a:rPr lang="en-US" sz="66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en-US" sz="6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You</a:t>
            </a:r>
            <a:endParaRPr lang="en-US" sz="6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01222" y="3132414"/>
            <a:ext cx="7055223" cy="339821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NAU/ NASA Space Grant</a:t>
            </a:r>
          </a:p>
          <a:p>
            <a:pPr marL="457200" lvl="1" indent="0" algn="ctr">
              <a:buNone/>
            </a:pP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Dr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Nadine Barlow</a:t>
            </a:r>
          </a:p>
          <a:p>
            <a:pPr marL="457200" lvl="1" indent="0" algn="ctr">
              <a:buNone/>
            </a:pP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Kathleen </a:t>
            </a:r>
            <a:r>
              <a:rPr lang="en-US" sz="36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Stigman</a:t>
            </a:r>
            <a:endParaRPr lang="en-US" sz="36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en-US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My Mentor</a:t>
            </a:r>
          </a:p>
          <a:p>
            <a:pPr marL="457200" lvl="1" indent="0" algn="ctr">
              <a:buNone/>
            </a:pPr>
            <a:r>
              <a:rPr lang="en-US" sz="36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Dr</a:t>
            </a:r>
            <a:r>
              <a:rPr lang="en-US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Lee Amoroso</a:t>
            </a:r>
          </a:p>
          <a:p>
            <a:pPr lvl="1"/>
            <a:endParaRPr lang="en-US" sz="36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-67165" y="6488668"/>
            <a:ext cx="24069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Bookman Old Style" panose="02050604050505020204" pitchFamily="18" charset="0"/>
              </a:rPr>
              <a:t>Photo credit: Annette Sunda</a:t>
            </a:r>
          </a:p>
        </p:txBody>
      </p:sp>
    </p:spTree>
    <p:extLst>
      <p:ext uri="{BB962C8B-B14F-4D97-AF65-F5344CB8AC3E}">
        <p14:creationId xmlns:p14="http://schemas.microsoft.com/office/powerpoint/2010/main" val="167013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55450" cy="3785616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-32408" y="522586"/>
            <a:ext cx="5921144" cy="67527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400" dirty="0" smtClean="0">
                <a:latin typeface="Bookman Old Style" panose="02050604050505020204" pitchFamily="18" charset="0"/>
              </a:rPr>
              <a:t>Impacts on Society</a:t>
            </a:r>
            <a:endParaRPr lang="en-US" sz="4400" dirty="0">
              <a:latin typeface="Bookman Old Style" panose="02050604050505020204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294967295"/>
          </p:nvPr>
        </p:nvSpPr>
        <p:spPr>
          <a:xfrm>
            <a:off x="5650992" y="0"/>
            <a:ext cx="6541009" cy="2488974"/>
          </a:xfrm>
          <a:gradFill>
            <a:gsLst>
              <a:gs pos="100000">
                <a:schemeClr val="accent4">
                  <a:lumMod val="40000"/>
                  <a:lumOff val="60000"/>
                </a:schemeClr>
              </a:gs>
              <a:gs pos="3000">
                <a:schemeClr val="accent1">
                  <a:lumMod val="45000"/>
                  <a:lumOff val="55000"/>
                </a:schemeClr>
              </a:gs>
              <a:gs pos="23000">
                <a:schemeClr val="accent1">
                  <a:lumMod val="20000"/>
                  <a:lumOff val="80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/>
          <a:p>
            <a:r>
              <a:rPr lang="en-US" sz="3200" dirty="0" smtClean="0">
                <a:latin typeface="Bookman Old Style" panose="02050604050505020204" pitchFamily="18" charset="0"/>
              </a:rPr>
              <a:t>Poor air quality </a:t>
            </a:r>
          </a:p>
          <a:p>
            <a:r>
              <a:rPr lang="en-US" sz="3200" dirty="0" smtClean="0">
                <a:latin typeface="Bookman Old Style" panose="02050604050505020204" pitchFamily="18" charset="0"/>
              </a:rPr>
              <a:t>Hazardous driving conditions</a:t>
            </a:r>
          </a:p>
          <a:p>
            <a:r>
              <a:rPr lang="en-US" sz="3200" dirty="0" smtClean="0">
                <a:latin typeface="Bookman Old Style" panose="02050604050505020204" pitchFamily="18" charset="0"/>
              </a:rPr>
              <a:t>Buried roads and houses</a:t>
            </a:r>
            <a:endParaRPr lang="en-US" sz="3200" dirty="0">
              <a:latin typeface="Bookman Old Style" panose="02050604050505020204" pitchFamily="18" charset="0"/>
            </a:endParaRPr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0" y="3785617"/>
            <a:ext cx="5655450" cy="3032294"/>
          </a:xfrm>
          <a:prstGeom prst="rect">
            <a:avLst/>
          </a:prstGeom>
          <a:gradFill>
            <a:gsLst>
              <a:gs pos="100000">
                <a:schemeClr val="accent4">
                  <a:lumMod val="40000"/>
                  <a:lumOff val="60000"/>
                </a:schemeClr>
              </a:gs>
              <a:gs pos="3000">
                <a:schemeClr val="accent1">
                  <a:lumMod val="45000"/>
                  <a:lumOff val="55000"/>
                </a:schemeClr>
              </a:gs>
              <a:gs pos="23000">
                <a:schemeClr val="accent1">
                  <a:lumMod val="20000"/>
                  <a:lumOff val="80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dirty="0" smtClean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>
                <a:latin typeface="Bookman Old Style" panose="02050604050505020204" pitchFamily="18" charset="0"/>
              </a:rPr>
              <a:t>To mitigate any problem we must first understand the controlling factors</a:t>
            </a:r>
            <a:endParaRPr lang="en-US" dirty="0">
              <a:latin typeface="Bookman Old Style" panose="02050604050505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451" y="2488975"/>
            <a:ext cx="6536550" cy="43690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477839"/>
            <a:ext cx="2304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Bookman Old Style" panose="02050604050505020204" pitchFamily="18" charset="0"/>
              </a:rPr>
              <a:t>Photo Credit: Gary Scudder</a:t>
            </a:r>
            <a:endParaRPr lang="en-US" sz="12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729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40000"/>
                <a:lumOff val="60000"/>
              </a:schemeClr>
            </a:gs>
            <a:gs pos="77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12223"/>
          </a:xfrm>
          <a:noFill/>
        </p:spPr>
        <p:txBody>
          <a:bodyPr/>
          <a:lstStyle/>
          <a:p>
            <a:pPr algn="ctr"/>
            <a:r>
              <a:rPr lang="en-US" dirty="0" smtClean="0">
                <a:latin typeface="Bookman Old Style" panose="02050604050505020204" pitchFamily="18" charset="0"/>
              </a:rPr>
              <a:t>What affects dune activity?</a:t>
            </a:r>
            <a:endParaRPr lang="en-US" dirty="0">
              <a:latin typeface="Bookman Old Style" panose="02050604050505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705" y="1742749"/>
            <a:ext cx="4659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48988" t="333" r="189" b="43537"/>
          <a:stretch/>
        </p:blipFill>
        <p:spPr>
          <a:xfrm>
            <a:off x="8690266" y="1259457"/>
            <a:ext cx="3501734" cy="5573671"/>
          </a:xfrm>
          <a:prstGeom prst="rect">
            <a:avLst/>
          </a:prstGeo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49" y="1259457"/>
            <a:ext cx="4303394" cy="5569098"/>
          </a:xfrm>
          <a:solidFill>
            <a:schemeClr val="tx1">
              <a:lumMod val="95000"/>
              <a:lumOff val="5000"/>
            </a:schemeClr>
          </a:solidFill>
        </p:spPr>
      </p:pic>
      <p:sp>
        <p:nvSpPr>
          <p:cNvPr id="4" name="5-Point Star 3"/>
          <p:cNvSpPr/>
          <p:nvPr/>
        </p:nvSpPr>
        <p:spPr>
          <a:xfrm>
            <a:off x="2145148" y="3519577"/>
            <a:ext cx="224285" cy="1725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5-Point Star 8"/>
          <p:cNvSpPr/>
          <p:nvPr/>
        </p:nvSpPr>
        <p:spPr>
          <a:xfrm>
            <a:off x="877415" y="2826588"/>
            <a:ext cx="224285" cy="1725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296845" y="1259457"/>
            <a:ext cx="4393421" cy="5083591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latin typeface="Bookman Old Style" panose="02050604050505020204" pitchFamily="18" charset="0"/>
              </a:rPr>
              <a:t>Regional Geology</a:t>
            </a:r>
          </a:p>
          <a:p>
            <a:pPr marL="0" indent="0" algn="ctr">
              <a:buNone/>
            </a:pPr>
            <a:endParaRPr lang="en-US" dirty="0" smtClean="0"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endParaRPr lang="en-US" dirty="0" smtClean="0"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en-US" dirty="0" smtClean="0">
                <a:latin typeface="Bookman Old Style" panose="02050604050505020204" pitchFamily="18" charset="0"/>
              </a:rPr>
              <a:t>Cretaceous </a:t>
            </a:r>
            <a:r>
              <a:rPr lang="en-US" dirty="0">
                <a:latin typeface="Bookman Old Style" panose="02050604050505020204" pitchFamily="18" charset="0"/>
              </a:rPr>
              <a:t>Marine </a:t>
            </a:r>
            <a:endParaRPr lang="en-US" dirty="0" smtClean="0"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en-US" sz="1400" dirty="0" smtClean="0">
                <a:latin typeface="Bookman Old Style" panose="02050604050505020204" pitchFamily="18" charset="0"/>
              </a:rPr>
              <a:t>Field area north top of Black Mesa</a:t>
            </a:r>
          </a:p>
          <a:p>
            <a:pPr marL="0" indent="0" algn="ctr">
              <a:buNone/>
            </a:pPr>
            <a:endParaRPr lang="en-US" dirty="0" smtClean="0"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endParaRPr lang="en-US" dirty="0"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en-US" dirty="0" smtClean="0">
                <a:latin typeface="Bookman Old Style" panose="02050604050505020204" pitchFamily="18" charset="0"/>
              </a:rPr>
              <a:t>Jurassic Aeolian</a:t>
            </a:r>
          </a:p>
          <a:p>
            <a:pPr marL="0" indent="0" algn="ctr">
              <a:buNone/>
            </a:pPr>
            <a:r>
              <a:rPr lang="en-US" sz="1400" dirty="0" smtClean="0">
                <a:latin typeface="Bookman Old Style" panose="02050604050505020204" pitchFamily="18" charset="0"/>
              </a:rPr>
              <a:t>Field area north of Black Mesa</a:t>
            </a:r>
            <a:endParaRPr lang="en-US" dirty="0" smtClean="0"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endParaRPr lang="en-US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66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2263313"/>
            <a:ext cx="7010401" cy="46109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-1"/>
            <a:ext cx="7010400" cy="2263313"/>
          </a:xfr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77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en-US" dirty="0" smtClean="0">
                <a:latin typeface="Bookman Old Style" panose="02050604050505020204" pitchFamily="18" charset="0"/>
              </a:rPr>
              <a:t>Geography of Sediment </a:t>
            </a:r>
            <a:endParaRPr lang="en-US" dirty="0">
              <a:latin typeface="Bookman Old Style" panose="02050604050505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81600" y="6638603"/>
            <a:ext cx="22706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Bookman Old Style" panose="02050604050505020204" pitchFamily="18" charset="0"/>
              </a:rPr>
              <a:t>Photo credit: Andrew </a:t>
            </a:r>
            <a:r>
              <a:rPr lang="en-US" sz="1200" dirty="0">
                <a:latin typeface="Bookman Old Style" panose="02050604050505020204" pitchFamily="18" charset="0"/>
              </a:rPr>
              <a:t>L</a:t>
            </a:r>
            <a:r>
              <a:rPr lang="en-US" sz="1200" dirty="0" smtClean="0">
                <a:latin typeface="Bookman Old Style" panose="02050604050505020204" pitchFamily="18" charset="0"/>
              </a:rPr>
              <a:t>iebig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3987674"/>
            <a:ext cx="5181600" cy="2870326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77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289"/>
            <a:ext cx="5181600" cy="4003963"/>
          </a:xfrm>
        </p:spPr>
      </p:pic>
      <p:sp>
        <p:nvSpPr>
          <p:cNvPr id="9" name="TextBox 8"/>
          <p:cNvSpPr txBox="1"/>
          <p:nvPr/>
        </p:nvSpPr>
        <p:spPr>
          <a:xfrm>
            <a:off x="3570514" y="890468"/>
            <a:ext cx="8778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FFFF00"/>
                </a:solidFill>
                <a:latin typeface="Bookman Old Style" panose="02050604050505020204" pitchFamily="18" charset="0"/>
              </a:rPr>
              <a:t>Tonelea</a:t>
            </a:r>
            <a:endParaRPr lang="en-US" sz="1400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06414" y="1384081"/>
            <a:ext cx="9941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FFFF00"/>
                </a:solidFill>
                <a:latin typeface="Bookman Old Style" panose="02050604050505020204" pitchFamily="18" charset="0"/>
              </a:rPr>
              <a:t>Hotevilla</a:t>
            </a:r>
            <a:endParaRPr lang="en-US" sz="1400" dirty="0" smtClean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482" y="3987674"/>
            <a:ext cx="3832635" cy="287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55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40000"/>
                <a:lumOff val="60000"/>
              </a:schemeClr>
            </a:gs>
            <a:gs pos="77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05600" y="1344168"/>
            <a:ext cx="4649788" cy="34652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latin typeface="Bookman Old Style" panose="02050604050505020204" pitchFamily="18" charset="0"/>
              </a:rPr>
              <a:t>Sieve used to separate sand by size</a:t>
            </a:r>
            <a:endParaRPr lang="en-US" dirty="0">
              <a:latin typeface="Bookman Old Style" panose="02050604050505020204" pitchFamily="18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52879" y="2300567"/>
            <a:ext cx="4955228" cy="3716421"/>
          </a:xfrm>
        </p:spPr>
      </p:pic>
      <p:sp>
        <p:nvSpPr>
          <p:cNvPr id="6" name="TextBox 5"/>
          <p:cNvSpPr txBox="1"/>
          <p:nvPr/>
        </p:nvSpPr>
        <p:spPr>
          <a:xfrm>
            <a:off x="7591657" y="6359393"/>
            <a:ext cx="28776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Bookman Old Style" panose="02050604050505020204" pitchFamily="18" charset="0"/>
              </a:rPr>
              <a:t>Photo credit: Annette Sunda</a:t>
            </a:r>
          </a:p>
        </p:txBody>
      </p:sp>
      <p:graphicFrame>
        <p:nvGraphicFramePr>
          <p:cNvPr id="10" name="Chart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8135616"/>
              </p:ext>
            </p:extLst>
          </p:nvPr>
        </p:nvGraphicFramePr>
        <p:xfrm>
          <a:off x="0" y="170328"/>
          <a:ext cx="6705598" cy="31914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Chart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6590933"/>
              </p:ext>
            </p:extLst>
          </p:nvPr>
        </p:nvGraphicFramePr>
        <p:xfrm>
          <a:off x="148216" y="3361763"/>
          <a:ext cx="6557382" cy="34962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80068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40000"/>
                <a:lumOff val="60000"/>
              </a:schemeClr>
            </a:gs>
            <a:gs pos="77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ctr"/>
            <a:r>
              <a:rPr lang="en-US" dirty="0" smtClean="0">
                <a:latin typeface="Bookman Old Style" panose="02050604050505020204" pitchFamily="18" charset="0"/>
              </a:rPr>
              <a:t> Dune activity at </a:t>
            </a:r>
            <a:r>
              <a:rPr lang="en-US" dirty="0" err="1" smtClean="0">
                <a:latin typeface="Bookman Old Style" panose="02050604050505020204" pitchFamily="18" charset="0"/>
              </a:rPr>
              <a:t>Tonelea</a:t>
            </a:r>
            <a:endParaRPr lang="en-US" dirty="0">
              <a:latin typeface="Bookman Old Style" panose="02050604050505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796988"/>
            <a:ext cx="5255428" cy="40610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682" y="2798618"/>
            <a:ext cx="5253318" cy="405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92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40000"/>
                <a:lumOff val="60000"/>
              </a:schemeClr>
            </a:gs>
            <a:gs pos="77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Bookman Old Style" panose="02050604050505020204" pitchFamily="18" charset="0"/>
              </a:rPr>
              <a:t>Dune activity at </a:t>
            </a:r>
            <a:r>
              <a:rPr lang="en-US" dirty="0" err="1" smtClean="0">
                <a:latin typeface="Bookman Old Style" panose="02050604050505020204" pitchFamily="18" charset="0"/>
              </a:rPr>
              <a:t>Hotevilla</a:t>
            </a:r>
            <a:endParaRPr lang="en-US" dirty="0">
              <a:latin typeface="Bookman Old Style" panose="02050604050505020204" pitchFamily="18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4037"/>
            <a:ext cx="5181600" cy="4003963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2854036"/>
            <a:ext cx="5181600" cy="4003963"/>
          </a:xfrm>
        </p:spPr>
      </p:pic>
    </p:spTree>
    <p:extLst>
      <p:ext uri="{BB962C8B-B14F-4D97-AF65-F5344CB8AC3E}">
        <p14:creationId xmlns:p14="http://schemas.microsoft.com/office/powerpoint/2010/main" val="4152388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">
              <a:schemeClr val="accent4">
                <a:lumMod val="40000"/>
                <a:lumOff val="60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Bookman Old Style" panose="02050604050505020204" pitchFamily="18" charset="0"/>
              </a:rPr>
              <a:t>Summary</a:t>
            </a:r>
            <a:endParaRPr lang="en-US" dirty="0">
              <a:latin typeface="Bookman Old Style" panose="02050604050505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29435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err="1" smtClean="0">
                <a:latin typeface="Bookman Old Style" panose="02050604050505020204" pitchFamily="18" charset="0"/>
              </a:rPr>
              <a:t>Tonelea</a:t>
            </a:r>
            <a:r>
              <a:rPr lang="en-US" b="1" dirty="0" smtClean="0">
                <a:latin typeface="Bookman Old Style" panose="02050604050505020204" pitchFamily="18" charset="0"/>
              </a:rPr>
              <a:t>:</a:t>
            </a:r>
          </a:p>
          <a:p>
            <a:pPr marL="0" indent="0">
              <a:buNone/>
            </a:pPr>
            <a:r>
              <a:rPr lang="en-US" dirty="0" smtClean="0">
                <a:latin typeface="Bookman Old Style" panose="02050604050505020204" pitchFamily="18" charset="0"/>
              </a:rPr>
              <a:t>Fine size sand (.125mm)</a:t>
            </a:r>
          </a:p>
          <a:p>
            <a:pPr marL="0" indent="0">
              <a:buNone/>
            </a:pPr>
            <a:r>
              <a:rPr lang="en-US" dirty="0" smtClean="0">
                <a:latin typeface="Bookman Old Style" panose="02050604050505020204" pitchFamily="18" charset="0"/>
              </a:rPr>
              <a:t>Average rate of movement  	5.14 meters/ year </a:t>
            </a:r>
          </a:p>
          <a:p>
            <a:pPr marL="0" indent="0">
              <a:buNone/>
            </a:pPr>
            <a:r>
              <a:rPr lang="en-US" dirty="0" smtClean="0">
                <a:latin typeface="Bookman Old Style" panose="02050604050505020204" pitchFamily="18" charset="0"/>
              </a:rPr>
              <a:t>Finer </a:t>
            </a:r>
            <a:r>
              <a:rPr lang="en-US" dirty="0">
                <a:latin typeface="Bookman Old Style" panose="02050604050505020204" pitchFamily="18" charset="0"/>
              </a:rPr>
              <a:t>Sand with distance from source</a:t>
            </a:r>
          </a:p>
          <a:p>
            <a:pPr marL="0" indent="0">
              <a:buNone/>
            </a:pPr>
            <a:endParaRPr lang="en-US" dirty="0" smtClean="0">
              <a:latin typeface="Bookman Old Style" panose="02050604050505020204" pitchFamily="18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096000" y="1960562"/>
            <a:ext cx="5257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 err="1" smtClean="0">
                <a:latin typeface="Bookman Old Style" panose="02050604050505020204" pitchFamily="18" charset="0"/>
              </a:rPr>
              <a:t>Hotevilla</a:t>
            </a:r>
            <a:r>
              <a:rPr lang="en-US" b="1" dirty="0" smtClean="0">
                <a:latin typeface="Bookman Old Style" panose="02050604050505020204" pitchFamily="18" charset="0"/>
              </a:rPr>
              <a:t>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latin typeface="Bookman Old Style" panose="02050604050505020204" pitchFamily="18" charset="0"/>
              </a:rPr>
              <a:t>Medium size sand (.25mm)</a:t>
            </a:r>
            <a:endParaRPr lang="en-US" dirty="0">
              <a:latin typeface="Bookman Old Style" panose="0205060405050502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latin typeface="Bookman Old Style" panose="02050604050505020204" pitchFamily="18" charset="0"/>
              </a:rPr>
              <a:t>Average rate of movement  	3.27 meters/year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30306" y="4670612"/>
            <a:ext cx="11075894" cy="1793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 smtClean="0">
                <a:latin typeface="Bookman Old Style" panose="02050604050505020204" pitchFamily="18" charset="0"/>
              </a:rPr>
              <a:t>Dune Density Comparison: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latin typeface="Bookman Old Style" panose="02050604050505020204" pitchFamily="18" charset="0"/>
              </a:rPr>
              <a:t>For the same measured area </a:t>
            </a:r>
            <a:r>
              <a:rPr lang="en-US" dirty="0" err="1" smtClean="0">
                <a:latin typeface="Bookman Old Style" panose="02050604050505020204" pitchFamily="18" charset="0"/>
              </a:rPr>
              <a:t>Tonelea</a:t>
            </a:r>
            <a:r>
              <a:rPr lang="en-US" dirty="0" smtClean="0">
                <a:latin typeface="Bookman Old Style" panose="02050604050505020204" pitchFamily="18" charset="0"/>
              </a:rPr>
              <a:t> has 3 dunes, </a:t>
            </a:r>
            <a:r>
              <a:rPr lang="en-US" dirty="0" err="1" smtClean="0">
                <a:latin typeface="Bookman Old Style" panose="02050604050505020204" pitchFamily="18" charset="0"/>
              </a:rPr>
              <a:t>Hotevilla</a:t>
            </a:r>
            <a:r>
              <a:rPr lang="en-US" dirty="0" smtClean="0">
                <a:latin typeface="Bookman Old Style" panose="02050604050505020204" pitchFamily="18" charset="0"/>
              </a:rPr>
              <a:t> has more than 7 dunes</a:t>
            </a:r>
          </a:p>
        </p:txBody>
      </p:sp>
    </p:spTree>
    <p:extLst>
      <p:ext uri="{BB962C8B-B14F-4D97-AF65-F5344CB8AC3E}">
        <p14:creationId xmlns:p14="http://schemas.microsoft.com/office/powerpoint/2010/main" val="71502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17594"/>
            <a:ext cx="12192000" cy="1625600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"/>
            <a:ext cx="10515600" cy="1328057"/>
          </a:xfrm>
        </p:spPr>
        <p:txBody>
          <a:bodyPr>
            <a:normAutofit/>
          </a:bodyPr>
          <a:lstStyle/>
          <a:p>
            <a:pPr algn="ctr"/>
            <a:r>
              <a:rPr lang="en-US" sz="4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Conclusions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03631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4" y="6488668"/>
            <a:ext cx="28776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Bookman Old Style" panose="02050604050505020204" pitchFamily="18" charset="0"/>
              </a:rPr>
              <a:t>Photo credit: Annette Sunda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58588" y="1960562"/>
            <a:ext cx="1099521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 smtClean="0">
              <a:solidFill>
                <a:srgbClr val="92D050"/>
              </a:solidFill>
              <a:latin typeface="Bookman Old Style" panose="0205060405050502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solidFill>
                  <a:srgbClr val="92D050"/>
                </a:solidFill>
                <a:latin typeface="Bookman Old Style" panose="02050604050505020204" pitchFamily="18" charset="0"/>
              </a:rPr>
              <a:t>Higher up mesa is relatively coarser than lower on the mesa.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solidFill>
                  <a:srgbClr val="92D050"/>
                </a:solidFill>
                <a:latin typeface="Bookman Old Style" panose="02050604050505020204" pitchFamily="18" charset="0"/>
              </a:rPr>
              <a:t>In the lower areas of Black Mesa the sand becomes finer as distance from the source drainage increase.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>
                <a:solidFill>
                  <a:srgbClr val="92D050"/>
                </a:solidFill>
                <a:latin typeface="Bookman Old Style" panose="02050604050505020204" pitchFamily="18" charset="0"/>
              </a:rPr>
              <a:t>Affects of Sediment </a:t>
            </a:r>
            <a:r>
              <a:rPr lang="en-US" dirty="0">
                <a:solidFill>
                  <a:srgbClr val="92D050"/>
                </a:solidFill>
                <a:latin typeface="Bookman Old Style" panose="02050604050505020204" pitchFamily="18" charset="0"/>
              </a:rPr>
              <a:t>S</a:t>
            </a:r>
            <a:r>
              <a:rPr lang="en-US" dirty="0" smtClean="0">
                <a:solidFill>
                  <a:srgbClr val="92D050"/>
                </a:solidFill>
                <a:latin typeface="Bookman Old Style" panose="02050604050505020204" pitchFamily="18" charset="0"/>
              </a:rPr>
              <a:t>ource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err="1" smtClean="0">
                <a:solidFill>
                  <a:srgbClr val="92D050"/>
                </a:solidFill>
                <a:latin typeface="Bookman Old Style" panose="02050604050505020204" pitchFamily="18" charset="0"/>
              </a:rPr>
              <a:t>Tonelea</a:t>
            </a:r>
            <a:r>
              <a:rPr lang="en-US" dirty="0" smtClean="0">
                <a:solidFill>
                  <a:srgbClr val="92D050"/>
                </a:solidFill>
                <a:latin typeface="Bookman Old Style" panose="02050604050505020204" pitchFamily="18" charset="0"/>
              </a:rPr>
              <a:t>: Fine grain sand forms a few large dunes that are prone to activity.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err="1" smtClean="0">
                <a:solidFill>
                  <a:srgbClr val="92D050"/>
                </a:solidFill>
                <a:latin typeface="Bookman Old Style" panose="02050604050505020204" pitchFamily="18" charset="0"/>
              </a:rPr>
              <a:t>Hotevilla</a:t>
            </a:r>
            <a:r>
              <a:rPr lang="en-US" dirty="0" smtClean="0">
                <a:solidFill>
                  <a:srgbClr val="92D050"/>
                </a:solidFill>
                <a:latin typeface="Bookman Old Style" panose="02050604050505020204" pitchFamily="18" charset="0"/>
              </a:rPr>
              <a:t>: Medium grain sand form a lot of small dunes that grow and shrink but at a slower rate than fine grain sand. </a:t>
            </a:r>
          </a:p>
        </p:txBody>
      </p:sp>
    </p:spTree>
    <p:extLst>
      <p:ext uri="{BB962C8B-B14F-4D97-AF65-F5344CB8AC3E}">
        <p14:creationId xmlns:p14="http://schemas.microsoft.com/office/powerpoint/2010/main" val="417140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1450</TotalTime>
  <Words>291</Words>
  <Application>Microsoft Office PowerPoint</Application>
  <PresentationFormat>Widescreen</PresentationFormat>
  <Paragraphs>70</Paragraphs>
  <Slides>10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Bookman Old Style</vt:lpstr>
      <vt:lpstr>Calibri</vt:lpstr>
      <vt:lpstr>Calibri Light</vt:lpstr>
      <vt:lpstr>Office Theme</vt:lpstr>
      <vt:lpstr>Effects of Sediment Source on Dune Activity  Navajo Nation, Arizona</vt:lpstr>
      <vt:lpstr>PowerPoint Presentation</vt:lpstr>
      <vt:lpstr>What affects dune activity?</vt:lpstr>
      <vt:lpstr>Geography of Sediment </vt:lpstr>
      <vt:lpstr>PowerPoint Presentation</vt:lpstr>
      <vt:lpstr> Dune activity at Tonelea</vt:lpstr>
      <vt:lpstr>Dune activity at Hotevilla</vt:lpstr>
      <vt:lpstr>Summary</vt:lpstr>
      <vt:lpstr>Conclusions</vt:lpstr>
      <vt:lpstr>Thank You</vt:lpstr>
    </vt:vector>
  </TitlesOfParts>
  <Company>Northern Arizona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Effects of Sediment Source and Climate Change on Sand Dune Migration, Navajo Nation, NE Arizona</dc:title>
  <dc:creator>Annette Michelle Sunda</dc:creator>
  <cp:lastModifiedBy>Annette Michelle Sunda</cp:lastModifiedBy>
  <cp:revision>154</cp:revision>
  <cp:lastPrinted>2016-02-20T23:57:10Z</cp:lastPrinted>
  <dcterms:created xsi:type="dcterms:W3CDTF">2016-01-31T19:15:09Z</dcterms:created>
  <dcterms:modified xsi:type="dcterms:W3CDTF">2016-04-04T21:29:03Z</dcterms:modified>
</cp:coreProperties>
</file>